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handoutMasterIdLst>
    <p:handoutMasterId r:id="rId19"/>
  </p:handoutMasterIdLst>
  <p:sldIdLst>
    <p:sldId id="337" r:id="rId4"/>
    <p:sldId id="320" r:id="rId5"/>
    <p:sldId id="321" r:id="rId6"/>
    <p:sldId id="324" r:id="rId7"/>
    <p:sldId id="299" r:id="rId8"/>
    <p:sldId id="342" r:id="rId9"/>
    <p:sldId id="330" r:id="rId10"/>
    <p:sldId id="301" r:id="rId11"/>
    <p:sldId id="331" r:id="rId12"/>
    <p:sldId id="328" r:id="rId13"/>
    <p:sldId id="273" r:id="rId14"/>
    <p:sldId id="277" r:id="rId15"/>
    <p:sldId id="340" r:id="rId16"/>
    <p:sldId id="317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F9E"/>
    <a:srgbClr val="4F565C"/>
    <a:srgbClr val="667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56F51-1EBD-4240-8677-9E22D73DC75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19B69-8460-4F16-A650-A83600564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56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8E5F1-A8EF-4C3A-A0D3-406F43BBEC23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68D71-93FE-4FCA-939F-2A9671104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01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C014D-BE85-4680-B4E0-A32A88B9E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8A775F-9484-4BB5-B0C1-1D6CA38F8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6DDAE8-0BCB-435B-911C-66A8DD637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3090-943F-489D-9D09-46F3B24CA3D3}" type="datetime1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7DF011-15CA-4E50-A600-D67B3F7E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29722C-74E7-4BFA-9432-21D8DF30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CF6D-ACE1-42B0-B333-BFBF758EC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2A02A-6BC0-4041-8351-0855FF33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C30BB8-959C-4F57-BCDF-9EE0185F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8DC8A-2F05-41C8-8F5A-36CF1B57E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CCA5-E10A-41EF-9B24-FE690174BA02}" type="datetime1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C8CE0C-F4E1-4574-9247-344BFBED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B2A72D-EABF-4756-8E76-1528DDAC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CF6D-ACE1-42B0-B333-BFBF758EC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5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6AC421-31B2-4F21-8D2D-330A9CE2D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7776B3-CBD3-4FCB-A580-D99A45C94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EA7747-F720-41CD-9BC2-BC66308B6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4D1E-553D-43E5-9895-DF5A3671330F}" type="datetime1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47CE5F-D259-4713-9AF3-25B51111A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CB8DCB-6906-4E2F-8199-5540EC74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CF6D-ACE1-42B0-B333-BFBF758EC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1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C014D-BE85-4680-B4E0-A32A88B9E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8A775F-9484-4BB5-B0C1-1D6CA38F8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A8309-2499-4207-B859-8EB03A9D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9C022-DFB1-4EDD-B998-7E1143A52305}" type="datetime1">
              <a:rPr lang="ru-RU" smtClean="0"/>
              <a:t>08.11.2022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4064C0-A166-4649-9D14-2D327BB1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39E967-695E-431F-A6BD-91D19AF7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54D46-9D07-4464-8935-EFE7A0AFE1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80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97200-C4D8-42D4-89DF-1F5DD9BEB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16B115-DF23-4246-8CC6-23002EADB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714ED3-78BD-4504-993F-98EC4B25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6A75C-F51C-4AFC-A5A6-83087D1743BB}" type="datetime1">
              <a:rPr lang="ru-RU" smtClean="0"/>
              <a:t>08.11.2022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E4127A-ECF9-4476-9733-A3187811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25CF1F-0DD2-4C4B-A354-09D5AF17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1283C-2686-4BD3-8B83-3E7D543C86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782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766CE-2E85-440F-9545-1502A83B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364B43-C1D6-493E-AA2C-6C3DCC4A1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E87892-465D-41AA-B167-E7365D10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A2EC6-F5D9-40AC-ABD3-65D30A53A5F0}" type="datetime1">
              <a:rPr lang="ru-RU" smtClean="0"/>
              <a:t>08.11.2022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432CE2-F762-4E8C-9DB7-3EE4ECA7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213213-BFD3-4BFC-95D0-3E40A9E5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5887D-5B1B-486F-A8ED-4D847696C3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669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68D2F-C64C-49F3-BA32-2B873D91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D41231-9FD0-4728-B16F-A2BD32C67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B7C8C3-FBDD-4940-A3D4-66CFB843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82EEBD7-1A1B-4828-B7E0-A698635A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8E61E-98E5-4588-A3A4-A2B64D056E22}" type="datetime1">
              <a:rPr lang="ru-RU" smtClean="0"/>
              <a:t>08.11.2022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86CEE48-0153-4D2D-95A2-5339D3F19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17398B7-C91A-43D1-8F9C-8D80FEA7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D66FD-29C9-43A0-8009-C3D4B5B8BC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0109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A749F-211D-4AB6-9014-5E4EDCE9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1BF6F-BC92-4C5F-BAA1-885F0C45E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4801FA-6FB9-4242-A1BD-57064F031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2106F9-87AF-4144-B8F8-3E382F6C1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D88745-9F3A-4D59-ADB9-6572F1DCD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09DA0ED6-2A09-4719-B349-2DD590F2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08DC1-3BC1-445B-9EB8-CA63DD91A186}" type="datetime1">
              <a:rPr lang="ru-RU" smtClean="0"/>
              <a:t>08.11.2022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7AF475A-2B7C-45A0-8E3F-BC2A0825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8E374299-264A-46D1-811D-8D960494F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FA08C-B213-40B4-BE61-0B888FB414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5594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42F5C-BD0B-40BD-BC91-81DD4E84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8DA24D48-E83B-4478-8314-C0037FBE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BFB38-5014-4A5F-9DB2-89B522A7ACD3}" type="datetime1">
              <a:rPr lang="ru-RU" smtClean="0"/>
              <a:t>08.11.2022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E8B9051-107D-4BBD-8016-8635181A8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548FF0D-7512-4551-942E-07E40FE5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9C1C2-7233-49B9-BE26-233BB1A62B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3463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C32DFC6D-1AAF-43EF-B45A-0F2299219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C32A8-2C10-4689-9A6F-987156CA9389}" type="datetime1">
              <a:rPr lang="ru-RU" smtClean="0"/>
              <a:t>08.11.2022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677839B-D1C5-4533-BCDC-7250F08ED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1A462404-31D4-40C3-8117-92798263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C1987-7F80-4E3B-9895-A968C4FD32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660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6563C-843E-41C7-A9D4-EA51F30D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1E4FB5-2256-46A2-ADF6-2614CF165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165135-44B2-45A0-92AB-634D1422D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5126A2E-FEE9-4D45-BB08-0AB1D038E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2EE0-4ACF-4FCF-8785-B2EE40B46A06}" type="datetime1">
              <a:rPr lang="ru-RU" smtClean="0"/>
              <a:t>08.11.2022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5AC9F50-C3CF-47D2-B139-A16DF47B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9612C81-7D10-4EAB-92F6-410056AC4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970F6-4888-4520-A3B5-930BFA2C0E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435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97200-C4D8-42D4-89DF-1F5DD9BEB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16B115-DF23-4246-8CC6-23002EADB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84B5A-B0B7-4DE1-9E0A-F9C7122CD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9251-9271-4499-A9A4-24B858E0E83E}" type="datetime1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C1B1-E064-4547-AFDD-D8F1BDA3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189662-EDD7-4CA6-AAF5-43414388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CF6D-ACE1-42B0-B333-BFBF758EC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79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D69AE-B09D-467D-ADB8-12CA19C8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3E4D4D-51E9-42FC-BB39-495A06391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A7C27C-970D-4236-9D0E-79B78B204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C065609-C8EC-42D0-A418-09E00D9B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2E69-37DD-43BE-8965-94E9CE2561E4}" type="datetime1">
              <a:rPr lang="ru-RU" smtClean="0"/>
              <a:t>08.11.2022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18EF959-6367-4D3D-987E-D0DF6952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6AA6F10-1B94-4526-AFFE-72FDDEF8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57345-D407-40A1-8DF3-BCBCA59799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8609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2A02A-6BC0-4041-8351-0855FF33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C30BB8-959C-4F57-BCDF-9EE0185F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46CDB-DA60-4FBC-8812-B437CB69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923C9-073C-4011-9E2B-54F61BFA8A69}" type="datetime1">
              <a:rPr lang="ru-RU" smtClean="0"/>
              <a:t>08.11.2022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AA6B1B-60D1-423E-AA00-4B0CA872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1E7413-3DB4-40E6-B01F-F7FB1E8B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851B9-7074-47A6-8779-8992AA28A8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7296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6AC421-31B2-4F21-8D2D-330A9CE2D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7776B3-CBD3-4FCB-A580-D99A45C94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B78C37-274C-4007-9706-2B73C9FCE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83DB0-C4A9-4C06-93B7-BD27458C5B9F}" type="datetime1">
              <a:rPr lang="ru-RU" smtClean="0"/>
              <a:t>08.11.2022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BCC107-66E4-4F81-A723-6216B0E3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40FA5F-390C-4F13-98D7-4FED1893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40DE6-5C5B-4A3C-BC13-A83DAFC733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56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C014D-BE85-4680-B4E0-A32A88B9E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8A775F-9484-4BB5-B0C1-1D6CA38F8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325EA1-886E-4DEB-86E6-DAE54F36B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E58D-8735-4290-AE75-57F8C9D5AF75}" type="datetime1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93FE3-8C28-435F-9AE0-17B1366E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6C1B2-5B52-4BB1-828F-C83CB799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47237-436B-4C86-B227-60F9EA93CB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8414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97200-C4D8-42D4-89DF-1F5DD9BEB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16B115-DF23-4246-8CC6-23002EADB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145B86-D464-4CB4-9827-1AFA8FE5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9BFE8-A741-4C8C-A0F6-913003AE815F}" type="datetime1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47E4ED-3B10-4C64-A96F-10A91F36B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9F8A49-493A-4F6C-960E-81E3C846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92E7B-F6F5-45E3-9D74-2DFF941D69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421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766CE-2E85-440F-9545-1502A83B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364B43-C1D6-493E-AA2C-6C3DCC4A1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0CFE84-7522-471F-983C-9F52F1A2A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C0B7-C8B9-4A0E-87EB-7E24FE800CAB}" type="datetime1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D23DC7-7C5D-4EE4-9F5D-78FED6C6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50E4A1-A10E-4BD0-BA9A-1CC2002C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C49A8-95AF-4E0F-8B1F-A0500030B9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9983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68D2F-C64C-49F3-BA32-2B873D91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D41231-9FD0-4728-B16F-A2BD32C67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B7C8C3-FBDD-4940-A3D4-66CFB843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BA304BC-2074-45C6-A6F0-9B2CD840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EACBC-DAD9-4699-B901-DFCD7BA92BC9}" type="datetime1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C60A185-326D-434F-9D7F-C3398582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B549DF3-70F6-4525-A597-6CEF3C4D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5C3C5-EFF3-4ACB-B182-54AD81667C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4986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A749F-211D-4AB6-9014-5E4EDCE9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1BF6F-BC92-4C5F-BAA1-885F0C45E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4801FA-6FB9-4242-A1BD-57064F031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2106F9-87AF-4144-B8F8-3E382F6C1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D88745-9F3A-4D59-ADB9-6572F1DCD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8C4765BB-7142-4D52-BA3D-26753795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A132-1F2F-44B2-9400-C47ABE00F627}" type="datetime1">
              <a:rPr lang="ru-RU" smtClean="0"/>
              <a:t>08.11.2022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390D1D3A-F9E6-4707-ACA0-A84BE7EBD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40C1986-B694-406B-A135-1680CB1A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106A1-9E6A-4C7C-9A47-1B91BDFB8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058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42F5C-BD0B-40BD-BC91-81DD4E84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1D53350C-50B3-4729-AF5C-075D955EF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7AD71-9C63-4085-A323-25F5EAB42722}" type="datetime1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F03EA0A-AC23-41A4-A8AA-C4253FF9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DF1CF948-A751-497E-BB61-D9473D45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602E2-4536-4655-9D88-FB9A5B3297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6799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AC679C7E-0EA1-4019-8A8E-D42485575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ECC1-2D54-4B72-AF2E-2E1E998A0D2B}" type="datetime1">
              <a:rPr lang="ru-RU" smtClean="0"/>
              <a:t>08.11.2022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4C678E53-817C-4244-B08D-795886BB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67046BBE-6E44-4BB8-8ADE-7C5C5739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0AFAC-3762-482E-8F25-74A6E11D12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2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766CE-2E85-440F-9545-1502A83B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364B43-C1D6-493E-AA2C-6C3DCC4A1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CF7BC-108D-4267-AB0B-BA3068A0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8634-AF31-45C0-B10E-09B84904B20D}" type="datetime1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E3483-EBA6-4C78-A2C1-02F72F40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5D4C0-2A71-44D8-864E-38B82302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CF6D-ACE1-42B0-B333-BFBF758EC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006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6563C-843E-41C7-A9D4-EA51F30D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1E4FB5-2256-46A2-ADF6-2614CF165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165135-44B2-45A0-92AB-634D1422D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B795038-55C6-43B6-839C-9EB72B631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C8DAF-D080-40AA-8871-849652A47347}" type="datetime1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7192F32-CEDC-469A-83B2-19D370BF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8CA2938-740F-4A72-AE29-B1735232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FF41D-0963-4EFE-AD51-344D6286C6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7614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D69AE-B09D-467D-ADB8-12CA19C8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3E4D4D-51E9-42FC-BB39-495A06391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A7C27C-970D-4236-9D0E-79B78B204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D49F952-10F4-4164-A444-67C76575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EF989-9DB5-43C9-B44E-9119CC3FAEE5}" type="datetime1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3B27C95-FA77-49CA-8F4C-B48ECB32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51C34EE-0304-4126-B5B5-1988F8FA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ADED7-5B52-496F-9951-B529D2CC83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9119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2A02A-6BC0-4041-8351-0855FF33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C30BB8-959C-4F57-BCDF-9EE0185F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EA9D85-BD27-4B22-B17A-A453C6A1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3512-2BA1-48F2-8B45-FFBDF9E2A160}" type="datetime1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C24B29-336B-40EE-84EF-CFA361A3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13CE90-8809-463D-BBC8-B6FF42DF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33E03-9577-4F08-BFD0-2281959B22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5307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6AC421-31B2-4F21-8D2D-330A9CE2D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7776B3-CBD3-4FCB-A580-D99A45C94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CAFE2B-E1F1-4090-823D-A2557F1F3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F8F1-5C27-46E7-B6E6-2F4552827C5B}" type="datetime1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2E16E7-8B7B-4FBB-8352-D17D59EB7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17674-D269-4BDC-9844-9FBC64A1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8913F-FE9B-4AD8-9286-40E2B2C53C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633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68D2F-C64C-49F3-BA32-2B873D91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D41231-9FD0-4728-B16F-A2BD32C67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B7C8C3-FBDD-4940-A3D4-66CFB843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9A53A5-6DA1-424A-9E62-494A392B1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17E2-5A56-477E-9D4C-D4ACBF830DF7}" type="datetime1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C7F0C4-C6F0-473E-8178-AA8F7C45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989816-71AE-49A0-9CC8-6CAF0D2A4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CF6D-ACE1-42B0-B333-BFBF758EC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8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A749F-211D-4AB6-9014-5E4EDCE9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1BF6F-BC92-4C5F-BAA1-885F0C45E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4801FA-6FB9-4242-A1BD-57064F031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2106F9-87AF-4144-B8F8-3E382F6C1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D88745-9F3A-4D59-ADB9-6572F1DCD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56AAE0-B18E-4969-86DF-6EE26A785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4EA4-26EF-44E2-9012-0FCEF96A7B08}" type="datetime1">
              <a:rPr lang="ru-RU" smtClean="0"/>
              <a:t>08.11.2022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01BF77F-564B-44BB-B3F7-725AC6E73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354874-D07F-4197-94A4-8878AD90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CF6D-ACE1-42B0-B333-BFBF758EC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42F5C-BD0B-40BD-BC91-81DD4E84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0A0437-7887-440D-B2A2-B1E56D4BB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FDDA-9FF8-440F-977C-6BCA546540CB}" type="datetime1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B8310-35ED-4816-991A-6E53308E5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86A2BF-E4AA-406C-B5B1-EA0F3FEE3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CF6D-ACE1-42B0-B333-BFBF758EC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45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418705-9A0A-49CE-93B3-EA7E2AFC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B7C6-DA9C-48CF-B76A-A99D742E8620}" type="datetime1">
              <a:rPr lang="ru-RU" smtClean="0"/>
              <a:t>08.11.2022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A1D1FD-076A-416B-86DB-DA8D0023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8D0BDC-FBE5-478C-9A0C-48D558A2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CF6D-ACE1-42B0-B333-BFBF758EC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9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6563C-843E-41C7-A9D4-EA51F30D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1E4FB5-2256-46A2-ADF6-2614CF165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165135-44B2-45A0-92AB-634D1422D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933866-2FBA-452F-8E60-AB9E397A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5E6-5C2E-4721-8408-93BFAE6AB5E9}" type="datetime1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BF033C-846F-4DD9-BBAE-6C269213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AB05EC-D679-4064-9065-94ADFB6E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CF6D-ACE1-42B0-B333-BFBF758EC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22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D69AE-B09D-467D-ADB8-12CA19C8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3E4D4D-51E9-42FC-BB39-495A06391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A7C27C-970D-4236-9D0E-79B78B204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9C2F93-2B08-4AA6-A6F0-B92B916C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88B2-5739-4CB3-9548-41251452F506}" type="datetime1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3E55D6-DBDA-4242-853E-32245D9CB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BF5DA1-AD9C-4F6E-9313-64540CE6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CF6D-ACE1-42B0-B333-BFBF758EC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7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1A8F1-6E34-49E3-8249-996B04B48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FA98E2-CFFC-4A27-91F6-065F24FDF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9D12D3-686A-4DF6-A3FB-98DE8E9CD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07679-6511-49AC-9CD3-6B25FEDE243D}" type="datetime1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92508F-6531-471B-B813-E8D7FCB20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B642ED-32F4-438F-8B03-223E11D81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BCF6D-ACE1-42B0-B333-BFBF758EC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BCBDB8BF-6C2A-4373-B5E2-A546D9EF7E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71E75126-2BA5-4774-970F-2A4CFCF1F1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9D12D3-686A-4DF6-A3FB-98DE8E9CD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CD85E46-2D25-44E4-BE34-6D1670E2E08E}" type="datetime1">
              <a:rPr lang="ru-RU" smtClean="0"/>
              <a:t>08.11.2022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92508F-6531-471B-B813-E8D7FCB20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B642ED-32F4-438F-8B03-223E11D81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62DC410-F10D-4E3F-8877-360B74F951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229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3C8E0152-9E90-4F15-999E-981B6DB5C2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37F98491-3B14-49B4-A60A-BF0C3B0FF1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9D12D3-686A-4DF6-A3FB-98DE8E9CD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FEAB39-1E85-435F-B532-AAAE0DB18494}" type="datetime1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92508F-6531-471B-B813-E8D7FCB20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B642ED-32F4-438F-8B03-223E11D81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A7CBBAC-B563-4226-B3AB-F0B1017803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81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>
            <a:extLst>
              <a:ext uri="{FF2B5EF4-FFF2-40B4-BE49-F238E27FC236}">
                <a16:creationId xmlns:a16="http://schemas.microsoft.com/office/drawing/2014/main" id="{69A0B201-053E-4DF5-AAAD-87E9DC613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8363" y="6053138"/>
            <a:ext cx="1600200" cy="333375"/>
          </a:xfrm>
        </p:spPr>
        <p:txBody>
          <a:bodyPr/>
          <a:lstStyle/>
          <a:p>
            <a:pPr algn="l" eaLnBrk="1" hangingPunct="1"/>
            <a:r>
              <a:rPr lang="en-US" altLang="ru-RU" sz="2100" b="1" dirty="0">
                <a:solidFill>
                  <a:schemeClr val="bg1"/>
                </a:solidFill>
                <a:latin typeface="Garamond" panose="02020404030301010803" pitchFamily="18" charset="0"/>
              </a:rPr>
              <a:t>instpeter.ru</a:t>
            </a:r>
          </a:p>
        </p:txBody>
      </p:sp>
      <p:pic>
        <p:nvPicPr>
          <p:cNvPr id="6147" name="Рисунок 4">
            <a:extLst>
              <a:ext uri="{FF2B5EF4-FFF2-40B4-BE49-F238E27FC236}">
                <a16:creationId xmlns:a16="http://schemas.microsoft.com/office/drawing/2014/main" id="{41022FDD-752A-4F9A-9C1F-17A0EE395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5" y="6157913"/>
            <a:ext cx="2143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6">
            <a:extLst>
              <a:ext uri="{FF2B5EF4-FFF2-40B4-BE49-F238E27FC236}">
                <a16:creationId xmlns:a16="http://schemas.microsoft.com/office/drawing/2014/main" id="{8B392549-360D-484D-BEA2-4B4163C5002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725" y="6518275"/>
            <a:ext cx="2397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10">
            <a:extLst>
              <a:ext uri="{FF2B5EF4-FFF2-40B4-BE49-F238E27FC236}">
                <a16:creationId xmlns:a16="http://schemas.microsoft.com/office/drawing/2014/main" id="{457341C0-20E7-4C0F-BF21-2F08BA9B9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2368550"/>
            <a:ext cx="161607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Прямоугольник 14">
            <a:extLst>
              <a:ext uri="{FF2B5EF4-FFF2-40B4-BE49-F238E27FC236}">
                <a16:creationId xmlns:a16="http://schemas.microsoft.com/office/drawing/2014/main" id="{5E2498BD-3CF3-4F0B-9BEC-2AFF2E932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363" y="6391275"/>
            <a:ext cx="23510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info@instpeter.ru</a:t>
            </a:r>
            <a:endParaRPr kumimoji="0" lang="ru-RU" altLang="ru-RU" sz="2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151" name="Заголовок 1">
            <a:extLst>
              <a:ext uri="{FF2B5EF4-FFF2-40B4-BE49-F238E27FC236}">
                <a16:creationId xmlns:a16="http://schemas.microsoft.com/office/drawing/2014/main" id="{4363C30B-B95E-462B-A9C6-D03041636110}"/>
              </a:ext>
            </a:extLst>
          </p:cNvPr>
          <p:cNvSpPr txBox="1">
            <a:spLocks/>
          </p:cNvSpPr>
          <p:nvPr/>
        </p:nvSpPr>
        <p:spPr bwMode="auto">
          <a:xfrm>
            <a:off x="8392224" y="2670047"/>
            <a:ext cx="3419475" cy="279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ПЕТРОВСКИЙ ГОД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в программе 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ПУТЬ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4F565C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ПЕТРА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F565C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ВЕЛИКОГО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71032" y="208526"/>
            <a:ext cx="30251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altLang="ru-RU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Инна Феликсовна</a:t>
            </a:r>
          </a:p>
          <a:p>
            <a:pPr algn="r"/>
            <a:r>
              <a:rPr lang="ru-RU" altLang="ru-RU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СВИДЕРСКАЯ</a:t>
            </a:r>
          </a:p>
          <a:p>
            <a:pPr algn="r"/>
            <a:r>
              <a:rPr lang="ru-RU" altLang="ru-RU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Руководитель</a:t>
            </a:r>
          </a:p>
          <a:p>
            <a:pPr algn="r"/>
            <a:r>
              <a:rPr lang="ru-RU" altLang="ru-RU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Института Петра Великого</a:t>
            </a:r>
            <a:endParaRPr lang="en-US" altLang="ru-RU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E12A45-555F-4B6F-9871-E85E53DE4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84" y="295992"/>
            <a:ext cx="767032" cy="10073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109D5-3BB9-4C17-B7E3-4576935F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1" y="403226"/>
            <a:ext cx="8472962" cy="1007370"/>
          </a:xfrm>
        </p:spPr>
        <p:txBody>
          <a:bodyPr>
            <a:normAutofit/>
          </a:bodyPr>
          <a:lstStyle/>
          <a:p>
            <a:r>
              <a:rPr lang="ru-RU" sz="3300" b="1" dirty="0">
                <a:solidFill>
                  <a:srgbClr val="667CAD"/>
                </a:solidFill>
                <a:latin typeface="Garamond" panose="02020404030301010803" pitchFamily="18" charset="0"/>
              </a:rPr>
              <a:t>СВОД ПЕТРОВСКИХ ПАМЯТНИКОВ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014A202-5335-400D-BDF6-CC96A3A29FFE}"/>
              </a:ext>
            </a:extLst>
          </p:cNvPr>
          <p:cNvSpPr/>
          <p:nvPr/>
        </p:nvSpPr>
        <p:spPr>
          <a:xfrm>
            <a:off x="2470151" y="1302178"/>
            <a:ext cx="2899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D9F9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petersmonuments.ru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28FFFC-C699-4DD8-98FD-2603D8F21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47" y="1776113"/>
            <a:ext cx="7415669" cy="44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4F389B-1FD4-4152-94DA-910B198F7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346" y="1269242"/>
            <a:ext cx="3983970" cy="124374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42501D-25A9-4E84-912D-9BF3F7864839}"/>
              </a:ext>
            </a:extLst>
          </p:cNvPr>
          <p:cNvSpPr/>
          <p:nvPr/>
        </p:nvSpPr>
        <p:spPr>
          <a:xfrm>
            <a:off x="5740490" y="2758603"/>
            <a:ext cx="6293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КУЛЬТУРНЫЙ МАРШРУТ</a:t>
            </a:r>
          </a:p>
        </p:txBody>
      </p:sp>
    </p:spTree>
    <p:extLst>
      <p:ext uri="{BB962C8B-B14F-4D97-AF65-F5344CB8AC3E}">
        <p14:creationId xmlns:p14="http://schemas.microsoft.com/office/powerpoint/2010/main" val="6175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090474-E1FB-4F53-A63A-8345B190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00" y="838800"/>
            <a:ext cx="10352463" cy="48924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109D5-3BB9-4C17-B7E3-4576935F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1" y="770030"/>
            <a:ext cx="8284286" cy="1325563"/>
          </a:xfrm>
        </p:spPr>
        <p:txBody>
          <a:bodyPr>
            <a:normAutofit/>
          </a:bodyPr>
          <a:lstStyle/>
          <a:p>
            <a:r>
              <a:rPr lang="ru-RU" sz="3300" b="1" dirty="0">
                <a:solidFill>
                  <a:srgbClr val="667CAD"/>
                </a:solidFill>
                <a:latin typeface="Garamond" panose="02020404030301010803" pitchFamily="18" charset="0"/>
              </a:rPr>
              <a:t>АССОЦИАЦИЯ</a:t>
            </a:r>
            <a:r>
              <a:rPr lang="en-US" sz="3300" b="1">
                <a:solidFill>
                  <a:srgbClr val="667CAD"/>
                </a:solidFill>
                <a:latin typeface="Garamond" panose="02020404030301010803" pitchFamily="18" charset="0"/>
              </a:rPr>
              <a:t> </a:t>
            </a:r>
            <a:br>
              <a:rPr lang="en-US" sz="3300" b="1">
                <a:solidFill>
                  <a:srgbClr val="667CAD"/>
                </a:solidFill>
                <a:latin typeface="Garamond" panose="02020404030301010803" pitchFamily="18" charset="0"/>
              </a:rPr>
            </a:br>
            <a:r>
              <a:rPr lang="ru-RU" sz="3300" b="1">
                <a:solidFill>
                  <a:srgbClr val="667CAD"/>
                </a:solidFill>
                <a:latin typeface="Garamond" panose="02020404030301010803" pitchFamily="18" charset="0"/>
              </a:rPr>
              <a:t>КУЛЬТУРНОГО </a:t>
            </a:r>
            <a:r>
              <a:rPr lang="ru-RU" sz="3300" b="1" dirty="0">
                <a:solidFill>
                  <a:srgbClr val="667CAD"/>
                </a:solidFill>
                <a:latin typeface="Garamond" panose="02020404030301010803" pitchFamily="18" charset="0"/>
              </a:rPr>
              <a:t>МАРШРУТА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B12CF3-E847-446B-8548-B3B2D8B17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773" y="403225"/>
            <a:ext cx="2204428" cy="68916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2C67DB-3BFE-4A4B-B9C7-F4244C51B891}"/>
              </a:ext>
            </a:extLst>
          </p:cNvPr>
          <p:cNvSpPr/>
          <p:nvPr/>
        </p:nvSpPr>
        <p:spPr>
          <a:xfrm>
            <a:off x="2470151" y="2579252"/>
            <a:ext cx="605205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67CAD"/>
              </a:buClr>
            </a:pP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УЧРЕДИТЕЛИ:</a:t>
            </a:r>
          </a:p>
          <a:p>
            <a:pPr>
              <a:buClr>
                <a:srgbClr val="667CAD"/>
              </a:buClr>
            </a:pPr>
            <a:endParaRPr lang="ru-RU" sz="800" b="1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342900" indent="-342900">
              <a:buClr>
                <a:srgbClr val="667CAD"/>
              </a:buClr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СПб Институт культурных программ (Институт 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Петра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Великого)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342900" indent="-342900">
              <a:buClr>
                <a:srgbClr val="667CAD"/>
              </a:buCl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Российская национальная библиотека</a:t>
            </a:r>
          </a:p>
          <a:p>
            <a:pPr marL="342900" indent="-342900">
              <a:buClr>
                <a:srgbClr val="667CAD"/>
              </a:buClr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Фонд 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имени Д.С. Лихачева</a:t>
            </a:r>
          </a:p>
          <a:p>
            <a:pPr marL="342900" indent="-342900">
              <a:buClr>
                <a:srgbClr val="667CAD"/>
              </a:buClr>
              <a:buFont typeface="Arial" panose="020B0604020202020204" pitchFamily="34" charset="0"/>
              <a:buChar char="•"/>
            </a:pPr>
            <a:endParaRPr lang="ru-RU" sz="2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E12A45-555F-4B6F-9871-E85E53DE4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84" y="295992"/>
            <a:ext cx="767032" cy="10073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109D5-3BB9-4C17-B7E3-4576935F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902" y="1303361"/>
            <a:ext cx="5251514" cy="34503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7CAD"/>
                </a:solidFill>
                <a:latin typeface="Garamond" panose="02020404030301010803" pitchFamily="18" charset="0"/>
              </a:rPr>
              <a:t>ВЕЧЕРА</a:t>
            </a:r>
            <a:br>
              <a:rPr lang="ru-RU" b="1" dirty="0" smtClean="0">
                <a:solidFill>
                  <a:srgbClr val="667CAD"/>
                </a:solidFill>
                <a:latin typeface="Garamond" panose="02020404030301010803" pitchFamily="18" charset="0"/>
              </a:rPr>
            </a:br>
            <a:r>
              <a:rPr lang="ru-RU" sz="4600" b="1" dirty="0" smtClean="0">
                <a:solidFill>
                  <a:srgbClr val="667CAD"/>
                </a:solidFill>
                <a:latin typeface="Garamond" panose="02020404030301010803" pitchFamily="18" charset="0"/>
              </a:rPr>
              <a:t>с Петром Великим</a:t>
            </a:r>
            <a:endParaRPr lang="ru-RU" sz="4600" b="1" dirty="0">
              <a:solidFill>
                <a:srgbClr val="667CAD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9F2712-FA04-46F5-8D3F-772209C7B099}"/>
              </a:ext>
            </a:extLst>
          </p:cNvPr>
          <p:cNvSpPr/>
          <p:nvPr/>
        </p:nvSpPr>
        <p:spPr>
          <a:xfrm>
            <a:off x="2287270" y="1606642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262" y="295992"/>
            <a:ext cx="4190688" cy="627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>
            <a:extLst>
              <a:ext uri="{FF2B5EF4-FFF2-40B4-BE49-F238E27FC236}">
                <a16:creationId xmlns:a16="http://schemas.microsoft.com/office/drawing/2014/main" id="{69A0B201-053E-4DF5-AAAD-87E9DC613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8363" y="6053138"/>
            <a:ext cx="1600200" cy="333375"/>
          </a:xfrm>
        </p:spPr>
        <p:txBody>
          <a:bodyPr/>
          <a:lstStyle/>
          <a:p>
            <a:pPr algn="l" eaLnBrk="1" hangingPunct="1"/>
            <a:r>
              <a:rPr lang="en-US" altLang="ru-RU" sz="2100" b="1">
                <a:solidFill>
                  <a:schemeClr val="bg1"/>
                </a:solidFill>
                <a:latin typeface="Garamond" panose="02020404030301010803" pitchFamily="18" charset="0"/>
              </a:rPr>
              <a:t>instpeter.ru</a:t>
            </a:r>
          </a:p>
        </p:txBody>
      </p:sp>
      <p:pic>
        <p:nvPicPr>
          <p:cNvPr id="6147" name="Рисунок 4">
            <a:extLst>
              <a:ext uri="{FF2B5EF4-FFF2-40B4-BE49-F238E27FC236}">
                <a16:creationId xmlns:a16="http://schemas.microsoft.com/office/drawing/2014/main" id="{41022FDD-752A-4F9A-9C1F-17A0EE395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5" y="6157913"/>
            <a:ext cx="2143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6">
            <a:extLst>
              <a:ext uri="{FF2B5EF4-FFF2-40B4-BE49-F238E27FC236}">
                <a16:creationId xmlns:a16="http://schemas.microsoft.com/office/drawing/2014/main" id="{8B392549-360D-484D-BEA2-4B4163C5002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725" y="6518275"/>
            <a:ext cx="2397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Прямоугольник 14">
            <a:extLst>
              <a:ext uri="{FF2B5EF4-FFF2-40B4-BE49-F238E27FC236}">
                <a16:creationId xmlns:a16="http://schemas.microsoft.com/office/drawing/2014/main" id="{5E2498BD-3CF3-4F0B-9BEC-2AFF2E932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363" y="6391275"/>
            <a:ext cx="23510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info@instpeter.ru</a:t>
            </a:r>
            <a:endParaRPr kumimoji="0" lang="ru-RU" altLang="ru-RU" sz="2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46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54F632-160B-4086-B456-CD852E4338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23" y="2777112"/>
            <a:ext cx="2157100" cy="17365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B550A31-1D34-4B08-A258-0D7147BC8A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67" y="5426030"/>
            <a:ext cx="1663109" cy="1106892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E12A45-555F-4B6F-9871-E85E53DE4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84" y="295992"/>
            <a:ext cx="767032" cy="10073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109D5-3BB9-4C17-B7E3-4576935F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403225"/>
            <a:ext cx="8543593" cy="1325563"/>
          </a:xfrm>
        </p:spPr>
        <p:txBody>
          <a:bodyPr>
            <a:normAutofit/>
          </a:bodyPr>
          <a:lstStyle/>
          <a:p>
            <a:r>
              <a:rPr lang="ru-RU" sz="3300" b="1" dirty="0">
                <a:solidFill>
                  <a:srgbClr val="667CAD"/>
                </a:solidFill>
                <a:latin typeface="Garamond" panose="02020404030301010803" pitchFamily="18" charset="0"/>
              </a:rPr>
              <a:t>МЕЖДУНАРОДНЫЕ </a:t>
            </a:r>
            <a:br>
              <a:rPr lang="ru-RU" sz="3300" b="1" dirty="0">
                <a:solidFill>
                  <a:srgbClr val="667CAD"/>
                </a:solidFill>
                <a:latin typeface="Garamond" panose="02020404030301010803" pitchFamily="18" charset="0"/>
              </a:rPr>
            </a:br>
            <a:r>
              <a:rPr lang="ru-RU" sz="3300" b="1" dirty="0">
                <a:solidFill>
                  <a:srgbClr val="667CAD"/>
                </a:solidFill>
                <a:latin typeface="Garamond" panose="02020404030301010803" pitchFamily="18" charset="0"/>
              </a:rPr>
              <a:t>ПЕТРОВСКИЕ КОНГРЕССЫ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9F2712-FA04-46F5-8D3F-772209C7B099}"/>
              </a:ext>
            </a:extLst>
          </p:cNvPr>
          <p:cNvSpPr/>
          <p:nvPr/>
        </p:nvSpPr>
        <p:spPr>
          <a:xfrm>
            <a:off x="2470150" y="1778826"/>
            <a:ext cx="6096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Проводятся в Санкт-Петербурге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с 2009 года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ежегодно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в честь Дня рождения Петра Великого.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УЧАСТНИКИ: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Историки, краеведы,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сотрудники музеев,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архивов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и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библиотек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– представители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более 50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городов России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и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почти 30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стран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мира. 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886853-5D1B-46A5-9C9D-0C772D088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7858" y="5129211"/>
            <a:ext cx="2334058" cy="12713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69AD879-E3D7-4DBD-B317-30F6F5EBF34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285" y="4626868"/>
            <a:ext cx="1898435" cy="12657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E74D8D-701D-4548-8615-140A0227E4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006" y="2058755"/>
            <a:ext cx="1375004" cy="206020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E85EFA1-9CF2-49D7-B0E5-A0DAB8220B9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03" y="4229102"/>
            <a:ext cx="1843923" cy="122928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0E93F74-2BFC-4E8F-A650-F21CBD6A733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45" y="5130793"/>
            <a:ext cx="3164302" cy="11897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368553-DC38-409E-B802-6AAEB230FA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64" y="3904092"/>
            <a:ext cx="2223415" cy="14798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78D444A-F6DB-4771-B16F-CE45F885F4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229" y="3459493"/>
            <a:ext cx="1692693" cy="11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Объект 4">
            <a:extLst>
              <a:ext uri="{FF2B5EF4-FFF2-40B4-BE49-F238E27FC236}">
                <a16:creationId xmlns:a16="http://schemas.microsoft.com/office/drawing/2014/main" id="{DE096624-9562-4E10-B758-3C8BA8410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06150" y="295275"/>
            <a:ext cx="766763" cy="1008063"/>
          </a:xfrm>
        </p:spPr>
      </p:pic>
      <p:sp>
        <p:nvSpPr>
          <p:cNvPr id="9220" name="Заголовок 1">
            <a:extLst>
              <a:ext uri="{FF2B5EF4-FFF2-40B4-BE49-F238E27FC236}">
                <a16:creationId xmlns:a16="http://schemas.microsoft.com/office/drawing/2014/main" id="{52507794-094E-4D6D-A386-0409F850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060" y="136524"/>
            <a:ext cx="8904287" cy="1325563"/>
          </a:xfrm>
        </p:spPr>
        <p:txBody>
          <a:bodyPr/>
          <a:lstStyle/>
          <a:p>
            <a:pPr eaLnBrk="1" hangingPunct="1"/>
            <a:r>
              <a:rPr lang="en-US" altLang="ru-RU" sz="3300" b="1" dirty="0" smtClean="0">
                <a:solidFill>
                  <a:srgbClr val="667CAD"/>
                </a:solidFill>
                <a:latin typeface="Garamond" panose="02020404030301010803" pitchFamily="18" charset="0"/>
              </a:rPr>
              <a:t>XV</a:t>
            </a:r>
            <a:r>
              <a:rPr lang="ru-RU" altLang="ru-RU" sz="3300" b="1" dirty="0" smtClean="0">
                <a:solidFill>
                  <a:srgbClr val="667CAD"/>
                </a:solidFill>
                <a:latin typeface="Garamond" panose="02020404030301010803" pitchFamily="18" charset="0"/>
              </a:rPr>
              <a:t> МЕЖДУНАРОДНЫЙ </a:t>
            </a:r>
            <a:r>
              <a:rPr lang="ru-RU" altLang="ru-RU" sz="3300" b="1" dirty="0">
                <a:solidFill>
                  <a:srgbClr val="667CAD"/>
                </a:solidFill>
                <a:latin typeface="Garamond" panose="02020404030301010803" pitchFamily="18" charset="0"/>
              </a:rPr>
              <a:t/>
            </a:r>
            <a:br>
              <a:rPr lang="ru-RU" altLang="ru-RU" sz="3300" b="1" dirty="0">
                <a:solidFill>
                  <a:srgbClr val="667CAD"/>
                </a:solidFill>
                <a:latin typeface="Garamond" panose="02020404030301010803" pitchFamily="18" charset="0"/>
              </a:rPr>
            </a:br>
            <a:r>
              <a:rPr lang="ru-RU" altLang="ru-RU" sz="3300" b="1" dirty="0" smtClean="0">
                <a:solidFill>
                  <a:srgbClr val="667CAD"/>
                </a:solidFill>
                <a:latin typeface="Garamond" panose="02020404030301010803" pitchFamily="18" charset="0"/>
              </a:rPr>
              <a:t>ПЕТРОВСКИЙ КОНГРЕСС</a:t>
            </a:r>
            <a:endParaRPr lang="ru-RU" altLang="ru-RU" sz="3300" b="1" dirty="0">
              <a:solidFill>
                <a:srgbClr val="667CAD"/>
              </a:solidFill>
              <a:latin typeface="Garamond" panose="02020404030301010803" pitchFamily="18" charset="0"/>
            </a:endParaRPr>
          </a:p>
        </p:txBody>
      </p:sp>
      <p:sp>
        <p:nvSpPr>
          <p:cNvPr id="9221" name="Прямоугольник 68">
            <a:extLst>
              <a:ext uri="{FF2B5EF4-FFF2-40B4-BE49-F238E27FC236}">
                <a16:creationId xmlns:a16="http://schemas.microsoft.com/office/drawing/2014/main" id="{848AF6D2-F2FF-4665-9407-FBA3EBCA7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260" y="1620838"/>
            <a:ext cx="4803075" cy="30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D9F9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«</a:t>
            </a:r>
            <a:r>
              <a:rPr kumimoji="0" lang="ru-RU" altLang="ru-RU" sz="4200" b="1" i="0" u="none" strike="noStrike" kern="1200" cap="none" spc="0" normalizeH="0" baseline="0" noProof="0" dirty="0">
                <a:ln>
                  <a:noFill/>
                </a:ln>
                <a:solidFill>
                  <a:srgbClr val="9D9F9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Не </a:t>
            </a:r>
            <a:r>
              <a:rPr kumimoji="0" lang="ru-RU" alt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D9F9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чародей,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D9F9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а </a:t>
            </a:r>
            <a:r>
              <a:rPr kumimoji="0" lang="ru-RU" altLang="ru-RU" sz="4200" b="1" i="0" u="none" strike="noStrike" kern="1200" cap="none" spc="0" normalizeH="0" baseline="0" noProof="0" dirty="0">
                <a:ln>
                  <a:noFill/>
                </a:ln>
                <a:solidFill>
                  <a:srgbClr val="9D9F9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Гений</a:t>
            </a:r>
            <a:r>
              <a:rPr kumimoji="0" lang="ru-RU" alt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D9F9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…»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9D9F9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D9F9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Личность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D9F9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Петра </a:t>
            </a:r>
            <a:r>
              <a:rPr kumimoji="0" lang="ru-RU" alt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9D9F9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Великого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9D9F9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на фоне эпохи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srgbClr val="9D9F9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222" name="Прямоугольник 3">
            <a:extLst>
              <a:ext uri="{FF2B5EF4-FFF2-40B4-BE49-F238E27FC236}">
                <a16:creationId xmlns:a16="http://schemas.microsoft.com/office/drawing/2014/main" id="{4CA83849-CB79-4000-ADA3-654D7AA2B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" y="1835534"/>
            <a:ext cx="159284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9-11 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июня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2022</a:t>
            </a:r>
            <a:endParaRPr kumimoji="0" lang="en-US" altLang="ru-RU" sz="5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07" y="1212413"/>
            <a:ext cx="5443450" cy="487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E12A45-555F-4B6F-9871-E85E53DE4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84" y="295992"/>
            <a:ext cx="767032" cy="10073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109D5-3BB9-4C17-B7E3-4576935F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781" y="83613"/>
            <a:ext cx="8472962" cy="1007369"/>
          </a:xfrm>
        </p:spPr>
        <p:txBody>
          <a:bodyPr>
            <a:normAutofit/>
          </a:bodyPr>
          <a:lstStyle/>
          <a:p>
            <a:r>
              <a:rPr lang="ru-RU" sz="3300" b="1" dirty="0" smtClean="0">
                <a:solidFill>
                  <a:srgbClr val="667CAD"/>
                </a:solidFill>
                <a:latin typeface="Garamond" panose="02020404030301010803" pitchFamily="18" charset="0"/>
              </a:rPr>
              <a:t>ИЗДАТЕЛЬСКАЯ ПРОГРАММА-2022</a:t>
            </a:r>
            <a:endParaRPr lang="ru-RU" sz="3300" b="1" dirty="0">
              <a:solidFill>
                <a:srgbClr val="667CAD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014A202-5335-400D-BDF6-CC96A3A29FFE}"/>
              </a:ext>
            </a:extLst>
          </p:cNvPr>
          <p:cNvSpPr/>
          <p:nvPr/>
        </p:nvSpPr>
        <p:spPr>
          <a:xfrm>
            <a:off x="2474551" y="718586"/>
            <a:ext cx="4796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D9F9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Серия «Петр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D9F9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D9F9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в Европе»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9D9F9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53" y="1383035"/>
            <a:ext cx="1763046" cy="25549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56" y="2515259"/>
            <a:ext cx="1720932" cy="2486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64" y="4095856"/>
            <a:ext cx="1713109" cy="24934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897" y="4110519"/>
            <a:ext cx="1714311" cy="24915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49" y="4110519"/>
            <a:ext cx="1705517" cy="2478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18" y="1383782"/>
            <a:ext cx="1754834" cy="25541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39" y="2698568"/>
            <a:ext cx="1713008" cy="24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5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E12A45-555F-4B6F-9871-E85E53DE4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84" y="295992"/>
            <a:ext cx="767032" cy="100736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416" y="1478065"/>
            <a:ext cx="7937680" cy="495038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45109D5-3BB9-4C17-B7E3-4576935F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932" y="396912"/>
            <a:ext cx="8472488" cy="1364615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solidFill>
                  <a:srgbClr val="667CAD"/>
                </a:solidFill>
                <a:latin typeface="Garamond" panose="02020404030301010803" pitchFamily="18" charset="0"/>
              </a:rPr>
              <a:t>ПЕТРОВСКИЕ ПАМЯТНИКИ МОСКВЫ</a:t>
            </a:r>
            <a:br>
              <a:rPr lang="ru-RU" sz="3300" b="1" dirty="0" smtClean="0">
                <a:solidFill>
                  <a:srgbClr val="667CAD"/>
                </a:solidFill>
                <a:latin typeface="Garamond" panose="02020404030301010803" pitchFamily="18" charset="0"/>
              </a:rPr>
            </a:br>
            <a:r>
              <a:rPr lang="ru-RU" sz="3600" b="1" dirty="0">
                <a:solidFill>
                  <a:srgbClr val="9D9F9E"/>
                </a:solidFill>
                <a:latin typeface="Garamond" panose="02020404030301010803" pitchFamily="18" charset="0"/>
              </a:rPr>
              <a:t>Историко-культурная энциклопедия</a:t>
            </a:r>
            <a:r>
              <a:rPr lang="en-US" sz="3600" b="1" dirty="0">
                <a:solidFill>
                  <a:srgbClr val="9D9F9E"/>
                </a:solidFill>
                <a:latin typeface="Garamond" panose="02020404030301010803" pitchFamily="18" charset="0"/>
              </a:rPr>
              <a:t/>
            </a:r>
            <a:br>
              <a:rPr lang="en-US" sz="3600" b="1" dirty="0">
                <a:solidFill>
                  <a:srgbClr val="9D9F9E"/>
                </a:solidFill>
                <a:latin typeface="Garamond" panose="02020404030301010803" pitchFamily="18" charset="0"/>
              </a:rPr>
            </a:br>
            <a:endParaRPr lang="ru-RU" sz="3300" b="1" dirty="0">
              <a:solidFill>
                <a:srgbClr val="667CAD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E12A45-555F-4B6F-9871-E85E53DE4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84" y="295992"/>
            <a:ext cx="767032" cy="10073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109D5-3BB9-4C17-B7E3-4576935F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1" y="403225"/>
            <a:ext cx="8472962" cy="1325563"/>
          </a:xfrm>
        </p:spPr>
        <p:txBody>
          <a:bodyPr>
            <a:normAutofit/>
          </a:bodyPr>
          <a:lstStyle/>
          <a:p>
            <a:r>
              <a:rPr lang="ru-RU" sz="3300" b="1" dirty="0">
                <a:solidFill>
                  <a:srgbClr val="667CAD"/>
                </a:solidFill>
                <a:latin typeface="Garamond" panose="02020404030301010803" pitchFamily="18" charset="0"/>
              </a:rPr>
              <a:t>СВОД ПЕТРОВСКИХ ПАМЯТНИКОВ РОССИИ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014A202-5335-400D-BDF6-CC96A3A29FFE}"/>
              </a:ext>
            </a:extLst>
          </p:cNvPr>
          <p:cNvSpPr/>
          <p:nvPr/>
        </p:nvSpPr>
        <p:spPr>
          <a:xfrm>
            <a:off x="2470151" y="1507416"/>
            <a:ext cx="5848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9D9F9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Более 700 объектов в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D9F9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48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9D9F9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регионах России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CB3EDF-8F51-4972-AC67-9B5BE62A2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68" y="2030636"/>
            <a:ext cx="7075264" cy="436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E12A45-555F-4B6F-9871-E85E53DE4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84" y="295992"/>
            <a:ext cx="767032" cy="10073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109D5-3BB9-4C17-B7E3-4576935F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1" y="403225"/>
            <a:ext cx="8472962" cy="1325563"/>
          </a:xfrm>
        </p:spPr>
        <p:txBody>
          <a:bodyPr>
            <a:normAutofit/>
          </a:bodyPr>
          <a:lstStyle/>
          <a:p>
            <a:r>
              <a:rPr lang="ru-RU" sz="3300" b="1" dirty="0">
                <a:solidFill>
                  <a:srgbClr val="667CAD"/>
                </a:solidFill>
                <a:latin typeface="Garamond" panose="02020404030301010803" pitchFamily="18" charset="0"/>
              </a:rPr>
              <a:t>ПЕТРОВСКИЕ ПАМЯТНИКИ </a:t>
            </a:r>
            <a:br>
              <a:rPr lang="ru-RU" sz="3300" b="1" dirty="0">
                <a:solidFill>
                  <a:srgbClr val="667CAD"/>
                </a:solidFill>
                <a:latin typeface="Garamond" panose="02020404030301010803" pitchFamily="18" charset="0"/>
              </a:rPr>
            </a:br>
            <a:r>
              <a:rPr lang="ru-RU" sz="3300" b="1" dirty="0">
                <a:solidFill>
                  <a:srgbClr val="667CAD"/>
                </a:solidFill>
                <a:latin typeface="Garamond" panose="02020404030301010803" pitchFamily="18" charset="0"/>
              </a:rPr>
              <a:t>В РОССИИ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18367C-6672-4418-87B4-2A103EBFC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818" y="1534581"/>
            <a:ext cx="1699727" cy="25273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E25966-CED1-4EB5-A3E6-69F8AE61B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92" y="4233267"/>
            <a:ext cx="3718379" cy="19335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556ADF8-8E03-4B6F-8ECE-CDB1A4D2B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92" y="1534581"/>
            <a:ext cx="1903548" cy="25899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D514AFA-BA95-42F2-93E7-07365E312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176" y="4124504"/>
            <a:ext cx="3491145" cy="193355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E633105-BA71-48F3-9FE9-E7EC44556D55}"/>
              </a:ext>
            </a:extLst>
          </p:cNvPr>
          <p:cNvSpPr/>
          <p:nvPr/>
        </p:nvSpPr>
        <p:spPr>
          <a:xfrm>
            <a:off x="2607492" y="3771108"/>
            <a:ext cx="1242648" cy="338554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Архангельск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988CD20-B051-4DAD-A1D4-161D3A3C4905}"/>
              </a:ext>
            </a:extLst>
          </p:cNvPr>
          <p:cNvSpPr/>
          <p:nvPr/>
        </p:nvSpPr>
        <p:spPr>
          <a:xfrm>
            <a:off x="8297210" y="5716457"/>
            <a:ext cx="1083951" cy="338554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о. Беринга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34C74EE-79B3-4D30-8A2B-59D36AA28699}"/>
              </a:ext>
            </a:extLst>
          </p:cNvPr>
          <p:cNvSpPr/>
          <p:nvPr/>
        </p:nvSpPr>
        <p:spPr>
          <a:xfrm>
            <a:off x="8620818" y="3723371"/>
            <a:ext cx="595035" cy="338554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Азов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40C4364-3FE5-4C56-979D-7E331BD05E4B}"/>
              </a:ext>
            </a:extLst>
          </p:cNvPr>
          <p:cNvSpPr/>
          <p:nvPr/>
        </p:nvSpPr>
        <p:spPr>
          <a:xfrm>
            <a:off x="2654453" y="5823907"/>
            <a:ext cx="1309974" cy="338554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Калининград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A1950D9-6D58-45DE-9ED9-6A69FDB67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44" y="1534581"/>
            <a:ext cx="3880770" cy="2005064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66EF5DE-CF40-49FC-99AD-5B088CA7B098}"/>
              </a:ext>
            </a:extLst>
          </p:cNvPr>
          <p:cNvSpPr/>
          <p:nvPr/>
        </p:nvSpPr>
        <p:spPr>
          <a:xfrm>
            <a:off x="4641393" y="3181513"/>
            <a:ext cx="2797193" cy="338554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Коломенское, Москва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34B1F08-B368-4050-B61C-C94D9F04AF1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38" y="3651163"/>
            <a:ext cx="1762171" cy="2643258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BEF30F3-8016-454E-A3CB-85ECDACB34B2}"/>
              </a:ext>
            </a:extLst>
          </p:cNvPr>
          <p:cNvSpPr/>
          <p:nvPr/>
        </p:nvSpPr>
        <p:spPr>
          <a:xfrm>
            <a:off x="2607492" y="3785950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897C8B8-2798-4DAC-BBC7-0CA657B7D513}"/>
              </a:ext>
            </a:extLst>
          </p:cNvPr>
          <p:cNvSpPr/>
          <p:nvPr/>
        </p:nvSpPr>
        <p:spPr>
          <a:xfrm>
            <a:off x="6418354" y="5875635"/>
            <a:ext cx="1207008" cy="338554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 Невьянск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9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E12A45-555F-4B6F-9871-E85E53DE4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84" y="295992"/>
            <a:ext cx="767032" cy="10073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109D5-3BB9-4C17-B7E3-4576935F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1" y="403225"/>
            <a:ext cx="8472962" cy="1325563"/>
          </a:xfrm>
        </p:spPr>
        <p:txBody>
          <a:bodyPr>
            <a:normAutofit/>
          </a:bodyPr>
          <a:lstStyle/>
          <a:p>
            <a:r>
              <a:rPr lang="ru-RU" sz="3300" b="1" dirty="0">
                <a:solidFill>
                  <a:srgbClr val="667CAD"/>
                </a:solidFill>
                <a:latin typeface="Garamond" panose="02020404030301010803" pitchFamily="18" charset="0"/>
              </a:rPr>
              <a:t>СВОД ПЕТРОВСКИХ ПАМЯТНИКОВ</a:t>
            </a:r>
            <a:br>
              <a:rPr lang="ru-RU" sz="3300" b="1" dirty="0">
                <a:solidFill>
                  <a:srgbClr val="667CAD"/>
                </a:solidFill>
                <a:latin typeface="Garamond" panose="02020404030301010803" pitchFamily="18" charset="0"/>
              </a:rPr>
            </a:br>
            <a:r>
              <a:rPr lang="ru-RU" sz="3300" b="1" dirty="0">
                <a:solidFill>
                  <a:srgbClr val="667CAD"/>
                </a:solidFill>
                <a:latin typeface="Garamond" panose="02020404030301010803" pitchFamily="18" charset="0"/>
              </a:rPr>
              <a:t>И ПАМЯТНЫХ МЕСТ ЕВРОПЫ</a:t>
            </a:r>
            <a:r>
              <a:rPr lang="en-US" sz="3300" b="1" dirty="0">
                <a:solidFill>
                  <a:srgbClr val="667CAD"/>
                </a:solidFill>
                <a:latin typeface="Garamond" panose="02020404030301010803" pitchFamily="18" charset="0"/>
              </a:rPr>
              <a:t>	</a:t>
            </a:r>
            <a:endParaRPr lang="ru-RU" sz="3300" b="1" dirty="0">
              <a:solidFill>
                <a:srgbClr val="667CAD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014A202-5335-400D-BDF6-CC96A3A29FFE}"/>
              </a:ext>
            </a:extLst>
          </p:cNvPr>
          <p:cNvSpPr/>
          <p:nvPr/>
        </p:nvSpPr>
        <p:spPr>
          <a:xfrm>
            <a:off x="2470151" y="1554303"/>
            <a:ext cx="5783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9D9F9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Более 500 объектов в 28 странах Европы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F0ADF8-FECB-4B9F-9911-0F1DC8AB6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94" y="2015968"/>
            <a:ext cx="75946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E12A45-555F-4B6F-9871-E85E53DE4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84" y="295992"/>
            <a:ext cx="767032" cy="100736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109D5-3BB9-4C17-B7E3-4576935F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1" y="403225"/>
            <a:ext cx="8472962" cy="1325563"/>
          </a:xfrm>
        </p:spPr>
        <p:txBody>
          <a:bodyPr>
            <a:normAutofit/>
          </a:bodyPr>
          <a:lstStyle/>
          <a:p>
            <a:r>
              <a:rPr lang="ru-RU" sz="3300" b="1" dirty="0">
                <a:solidFill>
                  <a:srgbClr val="667CAD"/>
                </a:solidFill>
                <a:latin typeface="Garamond" panose="02020404030301010803" pitchFamily="18" charset="0"/>
              </a:rPr>
              <a:t>ПЕТРОВСКИЕ ПАМЯТНИКИ </a:t>
            </a:r>
            <a:r>
              <a:rPr lang="en-US" sz="3300" b="1" dirty="0">
                <a:solidFill>
                  <a:srgbClr val="667CAD"/>
                </a:solidFill>
                <a:latin typeface="Garamond" panose="02020404030301010803" pitchFamily="18" charset="0"/>
              </a:rPr>
              <a:t/>
            </a:r>
            <a:br>
              <a:rPr lang="en-US" sz="3300" b="1" dirty="0">
                <a:solidFill>
                  <a:srgbClr val="667CAD"/>
                </a:solidFill>
                <a:latin typeface="Garamond" panose="02020404030301010803" pitchFamily="18" charset="0"/>
              </a:rPr>
            </a:br>
            <a:r>
              <a:rPr lang="ru-RU" sz="3300" b="1" dirty="0">
                <a:solidFill>
                  <a:srgbClr val="667CAD"/>
                </a:solidFill>
                <a:latin typeface="Garamond" panose="02020404030301010803" pitchFamily="18" charset="0"/>
              </a:rPr>
              <a:t>И ПАМЯТНЫЕ МЕСТА В ЕВРОПЕ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5ABF13-BDDA-4897-8527-CE9A9FB307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90" y="2421478"/>
            <a:ext cx="3948960" cy="25733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1968B7-13DA-4267-B11D-00DEE2B1F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47" y="1799112"/>
            <a:ext cx="2857339" cy="20498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3DCA87-912E-424F-A992-F04671F4F3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01" y="3937648"/>
            <a:ext cx="2856085" cy="21633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BEF1C2-8259-43D8-86A4-6F61DE278C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59" y="1830822"/>
            <a:ext cx="2132584" cy="3188524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1AEF1E6-9CCB-42BE-9D72-E5DEE7BF24A6}"/>
              </a:ext>
            </a:extLst>
          </p:cNvPr>
          <p:cNvSpPr/>
          <p:nvPr/>
        </p:nvSpPr>
        <p:spPr>
          <a:xfrm>
            <a:off x="7728090" y="4630930"/>
            <a:ext cx="1210588" cy="338554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Хафельберг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575EE82-FC02-4D7C-920E-C17B6651AD56}"/>
              </a:ext>
            </a:extLst>
          </p:cNvPr>
          <p:cNvSpPr/>
          <p:nvPr/>
        </p:nvSpPr>
        <p:spPr>
          <a:xfrm>
            <a:off x="4765547" y="3510388"/>
            <a:ext cx="873957" cy="338554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Заандам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C0E5B5A-9B47-41A4-96D3-BECBE1CC3672}"/>
              </a:ext>
            </a:extLst>
          </p:cNvPr>
          <p:cNvSpPr/>
          <p:nvPr/>
        </p:nvSpPr>
        <p:spPr>
          <a:xfrm>
            <a:off x="4765547" y="5762490"/>
            <a:ext cx="853119" cy="338554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Лондон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A73FE16-C569-48B8-99F5-E47F6DAB9CCF}"/>
              </a:ext>
            </a:extLst>
          </p:cNvPr>
          <p:cNvSpPr/>
          <p:nvPr/>
        </p:nvSpPr>
        <p:spPr>
          <a:xfrm>
            <a:off x="2527759" y="4656250"/>
            <a:ext cx="1023037" cy="338554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Брюссель</a:t>
            </a:r>
          </a:p>
        </p:txBody>
      </p:sp>
    </p:spTree>
    <p:extLst>
      <p:ext uri="{BB962C8B-B14F-4D97-AF65-F5344CB8AC3E}">
        <p14:creationId xmlns:p14="http://schemas.microsoft.com/office/powerpoint/2010/main" val="17512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4208</TotalTime>
  <Words>154</Words>
  <Application>Microsoft Office PowerPoint</Application>
  <PresentationFormat>Широкоэкранный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Тема Office</vt:lpstr>
      <vt:lpstr>1_Тема Office</vt:lpstr>
      <vt:lpstr>2_Тема Office</vt:lpstr>
      <vt:lpstr>Презентация PowerPoint</vt:lpstr>
      <vt:lpstr>МЕЖДУНАРОДНЫЕ  ПЕТРОВСКИЕ КОНГРЕССЫ</vt:lpstr>
      <vt:lpstr>XV МЕЖДУНАРОДНЫЙ  ПЕТРОВСКИЙ КОНГРЕСС</vt:lpstr>
      <vt:lpstr>ИЗДАТЕЛЬСКАЯ ПРОГРАММА-2022</vt:lpstr>
      <vt:lpstr>ПЕТРОВСКИЕ ПАМЯТНИКИ МОСКВЫ Историко-культурная энциклопедия </vt:lpstr>
      <vt:lpstr>СВОД ПЕТРОВСКИХ ПАМЯТНИКОВ РОССИИ</vt:lpstr>
      <vt:lpstr>ПЕТРОВСКИЕ ПАМЯТНИКИ  В РОССИИ</vt:lpstr>
      <vt:lpstr>СВОД ПЕТРОВСКИХ ПАМЯТНИКОВ И ПАМЯТНЫХ МЕСТ ЕВРОПЫ </vt:lpstr>
      <vt:lpstr>ПЕТРОВСКИЕ ПАМЯТНИКИ  И ПАМЯТНЫЕ МЕСТА В ЕВРОПЕ</vt:lpstr>
      <vt:lpstr>СВОД ПЕТРОВСКИХ ПАМЯТНИКОВ</vt:lpstr>
      <vt:lpstr>Презентация PowerPoint</vt:lpstr>
      <vt:lpstr>АССОЦИАЦИЯ  КУЛЬТУРНОГО МАРШРУТА</vt:lpstr>
      <vt:lpstr>ВЕЧЕРА с Петром Великим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Shibkov</dc:creator>
  <cp:lastModifiedBy>Inna Sviderskaya</cp:lastModifiedBy>
  <cp:revision>233</cp:revision>
  <cp:lastPrinted>2022-10-31T17:39:06Z</cp:lastPrinted>
  <dcterms:created xsi:type="dcterms:W3CDTF">2021-07-25T06:23:40Z</dcterms:created>
  <dcterms:modified xsi:type="dcterms:W3CDTF">2022-11-08T12:08:09Z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